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56" r:id="rId2"/>
    <p:sldId id="404" r:id="rId3"/>
    <p:sldId id="405" r:id="rId4"/>
    <p:sldId id="407" r:id="rId5"/>
    <p:sldId id="406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6" r:id="rId14"/>
    <p:sldId id="417" r:id="rId15"/>
    <p:sldId id="418" r:id="rId16"/>
    <p:sldId id="419" r:id="rId17"/>
    <p:sldId id="415" r:id="rId18"/>
    <p:sldId id="420" r:id="rId19"/>
    <p:sldId id="424" r:id="rId20"/>
    <p:sldId id="423" r:id="rId21"/>
    <p:sldId id="426" r:id="rId22"/>
    <p:sldId id="427" r:id="rId23"/>
    <p:sldId id="428" r:id="rId24"/>
    <p:sldId id="429" r:id="rId25"/>
    <p:sldId id="430" r:id="rId26"/>
    <p:sldId id="431" r:id="rId27"/>
    <p:sldId id="433" r:id="rId28"/>
    <p:sldId id="432" r:id="rId29"/>
    <p:sldId id="43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82F"/>
    <a:srgbClr val="F5CFD0"/>
    <a:srgbClr val="9C5BCD"/>
    <a:srgbClr val="E05F65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3656" autoAdjust="0"/>
  </p:normalViewPr>
  <p:slideViewPr>
    <p:cSldViewPr snapToGrid="0">
      <p:cViewPr varScale="1">
        <p:scale>
          <a:sx n="92" d="100"/>
          <a:sy n="92" d="100"/>
        </p:scale>
        <p:origin x="24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9054-221E-4755-818D-C35A08AFDB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4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585" y="1122363"/>
            <a:ext cx="8108830" cy="2387600"/>
          </a:xfrm>
        </p:spPr>
        <p:txBody>
          <a:bodyPr>
            <a:normAutofit/>
          </a:bodyPr>
          <a:lstStyle/>
          <a:p>
            <a:r>
              <a:rPr lang="en-US" sz="4200" dirty="0"/>
              <a:t>The Long Run:</a:t>
            </a:r>
            <a:br>
              <a:rPr lang="en-US" sz="4200" dirty="0"/>
            </a:br>
            <a:r>
              <a:rPr lang="en-US" sz="4200" dirty="0"/>
              <a:t>Introduction to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 to GBP Exchange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A graph showing the growth of the dollar&#10;&#10;Description automatically generated">
            <a:extLst>
              <a:ext uri="{FF2B5EF4-FFF2-40B4-BE49-F238E27FC236}">
                <a16:creationId xmlns:a16="http://schemas.microsoft.com/office/drawing/2014/main" id="{418F4305-9AFB-C920-38D2-01B0AF5AA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229656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Cases of Fluctuations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8" descr="A graph of a dollar exchange rate&#10;&#10;Description automatically generated">
            <a:extLst>
              <a:ext uri="{FF2B5EF4-FFF2-40B4-BE49-F238E27FC236}">
                <a16:creationId xmlns:a16="http://schemas.microsoft.com/office/drawing/2014/main" id="{C65E31D8-9B97-5422-A92D-9745D1DD7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98058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GDP per Capita?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there are massive differences in the cost of living across countries.</a:t>
            </a:r>
          </a:p>
          <a:p>
            <a:pPr lvl="3"/>
            <a:endParaRPr lang="en-US" dirty="0"/>
          </a:p>
          <a:p>
            <a:r>
              <a:rPr lang="en-US" dirty="0"/>
              <a:t>Recall that the GDP per capita of India was $2,428.</a:t>
            </a:r>
          </a:p>
          <a:p>
            <a:pPr lvl="3"/>
            <a:endParaRPr lang="en-US" dirty="0"/>
          </a:p>
          <a:p>
            <a:r>
              <a:rPr lang="en-US" dirty="0"/>
              <a:t>It would be incredibly difficult to live on $2,428 in the US, but many people in India live on this annual income.</a:t>
            </a:r>
          </a:p>
          <a:p>
            <a:pPr lvl="3"/>
            <a:endParaRPr lang="en-US" dirty="0"/>
          </a:p>
          <a:p>
            <a:r>
              <a:rPr lang="en-US" dirty="0"/>
              <a:t>Therefore, concluding that the standard of living in India is 21 times lower than the UK is not a fair comparison.</a:t>
            </a:r>
          </a:p>
          <a:p>
            <a:pPr lvl="1"/>
            <a:r>
              <a:rPr lang="en-US" dirty="0"/>
              <a:t>$50,520/$2,428 is approximately 21.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4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traditional method of comparing the purchasing power between countries uses Purchasing Power Parity (PPP) numbers.</a:t>
            </a:r>
          </a:p>
          <a:p>
            <a:pPr lvl="3"/>
            <a:endParaRPr lang="en-US" dirty="0"/>
          </a:p>
          <a:p>
            <a:r>
              <a:rPr lang="en-US" dirty="0"/>
              <a:t>Suppose that the typical household in the US spends $20,000 on food per year, where 1 bundle of food costs $10,000.</a:t>
            </a:r>
          </a:p>
          <a:p>
            <a:pPr lvl="3"/>
            <a:endParaRPr lang="en-US" dirty="0"/>
          </a:p>
          <a:p>
            <a:r>
              <a:rPr lang="en-US" dirty="0"/>
              <a:t>Also suppose that the typical household in India spends 300,000 INR on food per year, where the same bundle of food (as the US counterpart) costs 200,000 INR.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Assuming that $1 can be exchanged to 80 INR.</a:t>
            </a:r>
          </a:p>
          <a:p>
            <a:pPr lvl="3"/>
            <a:endParaRPr lang="en-US" dirty="0"/>
          </a:p>
          <a:p>
            <a:r>
              <a:rPr lang="en-US" dirty="0"/>
              <a:t>Translating the Indian households’ consumption to USD, we see that they spend $3,750 on food per year.</a:t>
            </a:r>
          </a:p>
          <a:p>
            <a:pPr lvl="1"/>
            <a:r>
              <a:rPr lang="en-US" dirty="0"/>
              <a:t>300,000/80 is 3,750.</a:t>
            </a:r>
          </a:p>
          <a:p>
            <a:pPr lvl="3"/>
            <a:endParaRPr lang="en-US" dirty="0"/>
          </a:p>
          <a:p>
            <a:r>
              <a:rPr lang="en-US" dirty="0"/>
              <a:t>Does this truly mean that they can only afford 18.75% of what the typical US household can purchase?</a:t>
            </a:r>
          </a:p>
          <a:p>
            <a:pPr lvl="1"/>
            <a:r>
              <a:rPr lang="en-US" dirty="0"/>
              <a:t>3,750/20,000 is 0.1875.</a:t>
            </a:r>
          </a:p>
          <a:p>
            <a:pPr lvl="3"/>
            <a:endParaRPr lang="en-US" dirty="0"/>
          </a:p>
          <a:p>
            <a:r>
              <a:rPr lang="en-US" dirty="0"/>
              <a:t>Not if we consider the amount of food each household can purchase!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4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 household will be spending $20,000 in order to purchase 2 bundles of food.</a:t>
            </a:r>
          </a:p>
          <a:p>
            <a:pPr lvl="3"/>
            <a:endParaRPr lang="en-US" dirty="0"/>
          </a:p>
          <a:p>
            <a:r>
              <a:rPr lang="en-US" dirty="0"/>
              <a:t>Let’s calculate how much the household in India would spend to be at “parity” with the households in the US.</a:t>
            </a:r>
          </a:p>
          <a:p>
            <a:pPr lvl="3"/>
            <a:endParaRPr lang="en-US" dirty="0"/>
          </a:p>
          <a:p>
            <a:r>
              <a:rPr lang="en-US" dirty="0"/>
              <a:t>Indian households will purchase 1.5 bundles of food, which would cost $15,000 under US prices.</a:t>
            </a:r>
          </a:p>
          <a:p>
            <a:pPr lvl="3"/>
            <a:endParaRPr lang="en-US" dirty="0"/>
          </a:p>
          <a:p>
            <a:r>
              <a:rPr lang="en-US" dirty="0"/>
              <a:t>Taking the purchasing power in consideration, the difference is 75%, instead of 18.75%.</a:t>
            </a:r>
          </a:p>
          <a:p>
            <a:pPr lvl="1"/>
            <a:r>
              <a:rPr lang="en-US" dirty="0"/>
              <a:t>15,000/20,000 is 0.75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major problem with the PPP measure is that it assumes that the quality of the goods and services are uniform across borders.</a:t>
            </a:r>
          </a:p>
          <a:p>
            <a:pPr lvl="3"/>
            <a:endParaRPr lang="en-US" dirty="0"/>
          </a:p>
          <a:p>
            <a:r>
              <a:rPr lang="en-US" dirty="0"/>
              <a:t>Using our example, would the typical “food bundle” that a US consumer purchases identical in quality to that of the typical Indian consumer?</a:t>
            </a:r>
          </a:p>
          <a:p>
            <a:pPr lvl="3"/>
            <a:endParaRPr lang="en-US" dirty="0"/>
          </a:p>
          <a:p>
            <a:r>
              <a:rPr lang="en-US" dirty="0"/>
              <a:t>An alternative is to find some item that is identical in quality regardless of which country this item is produced and sold.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The Big Mac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 dirty="0"/>
          </a:p>
        </p:txBody>
      </p:sp>
      <p:pic>
        <p:nvPicPr>
          <p:cNvPr id="14" name="Content Placeholder 13" descr="A map of the world with numbers and a map of the world&#10;&#10;Description automatically generated">
            <a:extLst>
              <a:ext uri="{FF2B5EF4-FFF2-40B4-BE49-F238E27FC236}">
                <a16:creationId xmlns:a16="http://schemas.microsoft.com/office/drawing/2014/main" id="{F75D32A0-90AF-4904-474F-2065F5299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88" y="1825625"/>
            <a:ext cx="6516824" cy="4351338"/>
          </a:xfrm>
        </p:spPr>
      </p:pic>
    </p:spTree>
    <p:extLst>
      <p:ext uri="{BB962C8B-B14F-4D97-AF65-F5344CB8AC3E}">
        <p14:creationId xmlns:p14="http://schemas.microsoft.com/office/powerpoint/2010/main" val="165034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Overall, there has been a large increase in output per person across the world.</a:t>
                </a:r>
              </a:p>
              <a:p>
                <a:pPr lvl="1"/>
                <a:r>
                  <a:rPr lang="en-US" dirty="0"/>
                  <a:t>The average annual growth of per capita output in the US between 1950 and 2017 was 2%.</a:t>
                </a:r>
              </a:p>
              <a:p>
                <a:pPr lvl="1"/>
                <a:r>
                  <a:rPr lang="en-US" dirty="0"/>
                  <a:t>While this seems like a very low growth rate, compounding this growth rate over many years yield a large effect.</a:t>
                </a:r>
              </a:p>
              <a:p>
                <a:pPr lvl="1"/>
                <a:r>
                  <a:rPr lang="en-US" dirty="0"/>
                  <a:t>Between 1950 and 2017, the per capita output increased by a factor of 3.77.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2017−1950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3.77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average annual growth rate for some other developed countries between 1950 and 2017 include France at 2.6%, the UK at 2.1%, and Japan at 4.1%.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red line&#10;&#10;Description automatically generated">
            <a:extLst>
              <a:ext uri="{FF2B5EF4-FFF2-40B4-BE49-F238E27FC236}">
                <a16:creationId xmlns:a16="http://schemas.microsoft.com/office/drawing/2014/main" id="{6BF67B52-89CC-9642-D910-6F0C95F73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4" y="883227"/>
            <a:ext cx="7452112" cy="50915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92FBB-DBF9-8EFB-2331-7F175230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39BA-638D-EB8D-177F-869C869C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9035B-9A1A-D35C-7DB7-814748B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1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and Medium Run</a:t>
            </a:r>
            <a:br>
              <a:rPr lang="en-US" dirty="0"/>
            </a:br>
            <a:r>
              <a:rPr lang="en-US" dirty="0"/>
              <a:t>vs. the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short run, changes in aggregate demand was the dominant force in determining equilibrium output.</a:t>
            </a:r>
          </a:p>
          <a:p>
            <a:pPr lvl="3"/>
            <a:endParaRPr lang="en-US" dirty="0"/>
          </a:p>
          <a:p>
            <a:r>
              <a:rPr lang="en-US" dirty="0"/>
              <a:t>In the medium run, conditions in the supply-side of the economy determined the equilibrium output.</a:t>
            </a:r>
          </a:p>
          <a:p>
            <a:pPr lvl="3"/>
            <a:endParaRPr lang="en-US" dirty="0"/>
          </a:p>
          <a:p>
            <a:r>
              <a:rPr lang="en-US" dirty="0"/>
              <a:t>In the short and medium runs, the changes in output we observe are largely “fluctuations.”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Meanwhile, there has been a convergence of output per capita across countries that are considered “developed.”</a:t>
            </a:r>
          </a:p>
          <a:p>
            <a:pPr lvl="3"/>
            <a:endParaRPr lang="en-US" dirty="0"/>
          </a:p>
          <a:p>
            <a:r>
              <a:rPr lang="en-US" dirty="0"/>
              <a:t>Countries which started off with a lower per capita output exhibited a higher rate of growth over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graph plots the annual growth rate of G D P per person against G D P per person in 1950 of O E C D countries.&#10;Long description is available in notes, press F6.">
            <a:extLst>
              <a:ext uri="{FF2B5EF4-FFF2-40B4-BE49-F238E27FC236}">
                <a16:creationId xmlns:a16="http://schemas.microsoft.com/office/drawing/2014/main" id="{818D2C7D-DF61-0CC7-D838-F19488B467D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57" y="3793029"/>
            <a:ext cx="4985886" cy="24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92FBB-DBF9-8EFB-2331-7F175230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39BA-638D-EB8D-177F-869C869C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9035B-9A1A-D35C-7DB7-814748B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Content Placeholder 11" descr="A chart with numbers and text&#10;&#10;Description automatically generated">
            <a:extLst>
              <a:ext uri="{FF2B5EF4-FFF2-40B4-BE49-F238E27FC236}">
                <a16:creationId xmlns:a16="http://schemas.microsoft.com/office/drawing/2014/main" id="{CAB80681-B30F-B775-7253-A28327E72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6" y="512692"/>
            <a:ext cx="5843659" cy="5843659"/>
          </a:xfrm>
        </p:spPr>
      </p:pic>
    </p:spTree>
    <p:extLst>
      <p:ext uri="{BB962C8B-B14F-4D97-AF65-F5344CB8AC3E}">
        <p14:creationId xmlns:p14="http://schemas.microsoft.com/office/powerpoint/2010/main" val="362200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will start our discussion of growth models by examining the model introduced by Robert M. Solow.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this model of growth, we will be using a modified version of the aggregate production function: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the aggregate output of the economy.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capital (machines, plants, factories, etc.)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labor (employment, the number of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a function that takes in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returns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state of technology will determine the form of the production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We will make some assumptions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constant returns to scale.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capital.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labor.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0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Returns to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constant returns to scale, for any number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we must have: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lvl="1"/>
                <a:r>
                  <a:rPr lang="en-US" dirty="0"/>
                  <a:t>For those of you with a background in mathematics, constant returns to scale is equivalent to “Homogenous of degree 1.”</a:t>
                </a:r>
              </a:p>
              <a:p>
                <a:pPr lvl="4"/>
                <a:endParaRPr lang="en-US" dirty="0"/>
              </a:p>
              <a:p>
                <a:r>
                  <a:rPr lang="en-US" dirty="0"/>
                  <a:t>In words, if a function exhibits constant returns to scale, if we increase </a:t>
                </a:r>
                <a:r>
                  <a:rPr lang="en-US" b="1" u="sng" dirty="0"/>
                  <a:t>both</a:t>
                </a:r>
                <a:r>
                  <a:rPr lang="en-US" dirty="0"/>
                  <a:t> inputs by a factor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output will also increase by a factor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we double both capital and labor, output also doubles.</a:t>
                </a:r>
              </a:p>
              <a:p>
                <a:pPr lvl="1"/>
                <a:r>
                  <a:rPr lang="en-US" dirty="0"/>
                  <a:t>If we triple both capital and labor, output also triples.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Returns to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96463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 increase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will lead to smaller and smaller increases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an increase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will lead to smaller and smaller increases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 those of you who took Microeconomics, this means that the marginal product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are decreasing.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This does not contradict constant returns to scale, as constant returns to scale required </a:t>
                </a:r>
                <a:r>
                  <a:rPr lang="en-US" b="1" u="sng" dirty="0"/>
                  <a:t>both</a:t>
                </a:r>
                <a:r>
                  <a:rPr lang="en-US" dirty="0"/>
                  <a:t> factors to increase at the same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964632" cy="4351338"/>
              </a:xfrm>
              <a:blipFill>
                <a:blip r:embed="rId2"/>
                <a:stretch>
                  <a:fillRect l="-995" t="-1821" r="-995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2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we have a production function with constant returns to scale…</a:t>
                </a: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, then we can rewrite the production function as a function of “per capita output” and “per capita capital.”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Plotting the relation, we have the following curve.</a:t>
            </a:r>
          </a:p>
          <a:p>
            <a:pPr lvl="3"/>
            <a:endParaRPr lang="en-US" dirty="0"/>
          </a:p>
          <a:p>
            <a:r>
              <a:rPr lang="en-US" dirty="0"/>
              <a:t>Given some ratio X of capital to labor in the economy…</a:t>
            </a:r>
          </a:p>
          <a:p>
            <a:pPr lvl="3"/>
            <a:endParaRPr lang="en-US" dirty="0"/>
          </a:p>
          <a:p>
            <a:r>
              <a:rPr lang="en-US" dirty="0"/>
              <a:t>The output per capita in the economy will be X’, determined by this graph.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BA87F-9755-3874-D888-FEE98FEFC17A}"/>
              </a:ext>
            </a:extLst>
          </p:cNvPr>
          <p:cNvSpPr txBox="1"/>
          <p:nvPr/>
        </p:nvSpPr>
        <p:spPr>
          <a:xfrm>
            <a:off x="1397399" y="577388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DDCBCC-855D-2881-BE85-18F66F9B549E}"/>
              </a:ext>
            </a:extLst>
          </p:cNvPr>
          <p:cNvSpPr/>
          <p:nvPr/>
        </p:nvSpPr>
        <p:spPr>
          <a:xfrm>
            <a:off x="1526248" y="389024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28F0A-F718-E63E-E574-9C330E1D2DE5}"/>
              </a:ext>
            </a:extLst>
          </p:cNvPr>
          <p:cNvSpPr txBox="1"/>
          <p:nvPr/>
        </p:nvSpPr>
        <p:spPr>
          <a:xfrm>
            <a:off x="335283" y="377261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1D57A-6F4F-70F1-A70A-186FC993B9B1}"/>
              </a:ext>
            </a:extLst>
          </p:cNvPr>
          <p:cNvCxnSpPr>
            <a:cxnSpLocks/>
          </p:cNvCxnSpPr>
          <p:nvPr/>
        </p:nvCxnSpPr>
        <p:spPr>
          <a:xfrm flipV="1">
            <a:off x="1535163" y="3935960"/>
            <a:ext cx="13334" cy="1837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3EDDB-8768-A63E-CE41-C6D9EB23B5E8}"/>
              </a:ext>
            </a:extLst>
          </p:cNvPr>
          <p:cNvCxnSpPr>
            <a:cxnSpLocks/>
            <a:stCxn id="31" idx="2"/>
            <a:endCxn id="43" idx="3"/>
          </p:cNvCxnSpPr>
          <p:nvPr/>
        </p:nvCxnSpPr>
        <p:spPr>
          <a:xfrm flipH="1">
            <a:off x="664219" y="3913100"/>
            <a:ext cx="862029" cy="1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8DAD1-2E20-8670-2EF2-E6DD998FA354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8DAD1-2E20-8670-2EF2-E6DD998F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4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4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27" grpId="0"/>
      <p:bldP spid="31" grpId="0" animBg="1"/>
      <p:bldP spid="43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At point A, increasing capital to B produces an increase of output per capita from A’ to B’. </a:t>
            </a:r>
          </a:p>
          <a:p>
            <a:pPr lvl="3"/>
            <a:endParaRPr lang="en-US" dirty="0"/>
          </a:p>
          <a:p>
            <a:r>
              <a:rPr lang="en-US" dirty="0"/>
              <a:t>At point C, increasing capital to D produces a much smaller increase in output per capita.</a:t>
            </a:r>
          </a:p>
          <a:p>
            <a:pPr lvl="3"/>
            <a:endParaRPr lang="en-US" dirty="0"/>
          </a:p>
          <a:p>
            <a:r>
              <a:rPr lang="en-US" dirty="0"/>
              <a:t>Decreasing returns to capital / labor.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BD4D8B-4717-FAF9-6B61-523EDA34EFE2}"/>
              </a:ext>
            </a:extLst>
          </p:cNvPr>
          <p:cNvCxnSpPr/>
          <p:nvPr/>
        </p:nvCxnSpPr>
        <p:spPr>
          <a:xfrm flipV="1">
            <a:off x="997527" y="4883727"/>
            <a:ext cx="0" cy="8901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5AFA1E-B721-04E2-E98F-72FF6CA99297}"/>
              </a:ext>
            </a:extLst>
          </p:cNvPr>
          <p:cNvCxnSpPr>
            <a:cxnSpLocks/>
          </p:cNvCxnSpPr>
          <p:nvPr/>
        </p:nvCxnSpPr>
        <p:spPr>
          <a:xfrm flipV="1">
            <a:off x="1558634" y="3896591"/>
            <a:ext cx="0" cy="18772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C66E15-9907-FC88-FA22-E3190C7B0632}"/>
              </a:ext>
            </a:extLst>
          </p:cNvPr>
          <p:cNvCxnSpPr>
            <a:cxnSpLocks/>
          </p:cNvCxnSpPr>
          <p:nvPr/>
        </p:nvCxnSpPr>
        <p:spPr>
          <a:xfrm flipV="1">
            <a:off x="2571750" y="3054927"/>
            <a:ext cx="0" cy="2701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4A1D-7EF8-D428-F982-9104619EDC34}"/>
              </a:ext>
            </a:extLst>
          </p:cNvPr>
          <p:cNvCxnSpPr>
            <a:cxnSpLocks/>
          </p:cNvCxnSpPr>
          <p:nvPr/>
        </p:nvCxnSpPr>
        <p:spPr>
          <a:xfrm flipV="1">
            <a:off x="3148445" y="2795155"/>
            <a:ext cx="0" cy="29787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A009E1-0437-E0EE-D298-7CD76FF5C2C6}"/>
              </a:ext>
            </a:extLst>
          </p:cNvPr>
          <p:cNvSpPr txBox="1"/>
          <p:nvPr/>
        </p:nvSpPr>
        <p:spPr>
          <a:xfrm>
            <a:off x="853096" y="5756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BA87F-9755-3874-D888-FEE98FEFC17A}"/>
              </a:ext>
            </a:extLst>
          </p:cNvPr>
          <p:cNvSpPr txBox="1"/>
          <p:nvPr/>
        </p:nvSpPr>
        <p:spPr>
          <a:xfrm>
            <a:off x="1414203" y="577388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7102AF-7D66-746A-49F5-133B9713A14A}"/>
              </a:ext>
            </a:extLst>
          </p:cNvPr>
          <p:cNvSpPr txBox="1"/>
          <p:nvPr/>
        </p:nvSpPr>
        <p:spPr>
          <a:xfrm>
            <a:off x="2437711" y="576011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1F2316-F3A7-20F3-26D4-12C2B2F74B6C}"/>
              </a:ext>
            </a:extLst>
          </p:cNvPr>
          <p:cNvSpPr txBox="1"/>
          <p:nvPr/>
        </p:nvSpPr>
        <p:spPr>
          <a:xfrm>
            <a:off x="3018950" y="575801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5D75CC-2901-2D84-D711-6E804A7F538F}"/>
              </a:ext>
            </a:extLst>
          </p:cNvPr>
          <p:cNvSpPr/>
          <p:nvPr/>
        </p:nvSpPr>
        <p:spPr>
          <a:xfrm>
            <a:off x="974667" y="490979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DDCBCC-855D-2881-BE85-18F66F9B549E}"/>
              </a:ext>
            </a:extLst>
          </p:cNvPr>
          <p:cNvSpPr/>
          <p:nvPr/>
        </p:nvSpPr>
        <p:spPr>
          <a:xfrm>
            <a:off x="1535774" y="389024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975B17-FC95-B135-EDA1-5773E02E4D12}"/>
              </a:ext>
            </a:extLst>
          </p:cNvPr>
          <p:cNvSpPr/>
          <p:nvPr/>
        </p:nvSpPr>
        <p:spPr>
          <a:xfrm>
            <a:off x="2544157" y="305137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38BB5C-23A4-05D3-3EA0-430C012B195B}"/>
              </a:ext>
            </a:extLst>
          </p:cNvPr>
          <p:cNvSpPr/>
          <p:nvPr/>
        </p:nvSpPr>
        <p:spPr>
          <a:xfrm>
            <a:off x="3133567" y="2763636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AD911A-9E7C-8FE8-1E31-20E66039C19D}"/>
              </a:ext>
            </a:extLst>
          </p:cNvPr>
          <p:cNvCxnSpPr>
            <a:stCxn id="31" idx="2"/>
          </p:cNvCxnSpPr>
          <p:nvPr/>
        </p:nvCxnSpPr>
        <p:spPr>
          <a:xfrm flipH="1">
            <a:off x="639040" y="3913100"/>
            <a:ext cx="89673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BF305B-A5B4-3252-B333-94B3F6B0C62F}"/>
              </a:ext>
            </a:extLst>
          </p:cNvPr>
          <p:cNvCxnSpPr/>
          <p:nvPr/>
        </p:nvCxnSpPr>
        <p:spPr>
          <a:xfrm flipH="1">
            <a:off x="639040" y="3074233"/>
            <a:ext cx="19051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02712-969F-8728-7A1B-DAA7955C1548}"/>
              </a:ext>
            </a:extLst>
          </p:cNvPr>
          <p:cNvCxnSpPr>
            <a:stCxn id="30" idx="2"/>
          </p:cNvCxnSpPr>
          <p:nvPr/>
        </p:nvCxnSpPr>
        <p:spPr>
          <a:xfrm flipH="1">
            <a:off x="639040" y="4932653"/>
            <a:ext cx="3356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A9991A-491C-4DC0-5A65-74796522F55D}"/>
              </a:ext>
            </a:extLst>
          </p:cNvPr>
          <p:cNvCxnSpPr>
            <a:stCxn id="33" idx="2"/>
          </p:cNvCxnSpPr>
          <p:nvPr/>
        </p:nvCxnSpPr>
        <p:spPr>
          <a:xfrm flipH="1">
            <a:off x="639040" y="2786496"/>
            <a:ext cx="24945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4B276F9-23EE-E7AE-192A-756258FC3020}"/>
              </a:ext>
            </a:extLst>
          </p:cNvPr>
          <p:cNvSpPr txBox="1"/>
          <p:nvPr/>
        </p:nvSpPr>
        <p:spPr>
          <a:xfrm>
            <a:off x="365763" y="4778764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28F0A-F718-E63E-E574-9C330E1D2DE5}"/>
              </a:ext>
            </a:extLst>
          </p:cNvPr>
          <p:cNvSpPr txBox="1"/>
          <p:nvPr/>
        </p:nvSpPr>
        <p:spPr>
          <a:xfrm>
            <a:off x="365763" y="377261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8902F-971B-BEDD-A28E-F15D4758A82B}"/>
              </a:ext>
            </a:extLst>
          </p:cNvPr>
          <p:cNvSpPr txBox="1"/>
          <p:nvPr/>
        </p:nvSpPr>
        <p:spPr>
          <a:xfrm>
            <a:off x="365763" y="2941659"/>
            <a:ext cx="33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94EDD-2091-BEF2-D24D-F3171D43D2A0}"/>
              </a:ext>
            </a:extLst>
          </p:cNvPr>
          <p:cNvSpPr txBox="1"/>
          <p:nvPr/>
        </p:nvSpPr>
        <p:spPr>
          <a:xfrm>
            <a:off x="365763" y="2644981"/>
            <a:ext cx="340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38419-6D5D-2E9F-49BC-62B2120E7236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38419-6D5D-2E9F-49BC-62B2120E7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4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state of technology improves, the production function will shift upward.</a:t>
            </a:r>
          </a:p>
          <a:p>
            <a:pPr lvl="3"/>
            <a:endParaRPr lang="en-US" dirty="0"/>
          </a:p>
          <a:p>
            <a:r>
              <a:rPr lang="en-US" dirty="0"/>
              <a:t>This means that given a certain capital to labor mix X in the economy…</a:t>
            </a:r>
          </a:p>
          <a:p>
            <a:pPr lvl="1"/>
            <a:r>
              <a:rPr lang="en-US" dirty="0"/>
              <a:t>Under the old production function, you get A, but</a:t>
            </a:r>
          </a:p>
          <a:p>
            <a:pPr lvl="1"/>
            <a:r>
              <a:rPr lang="en-US" dirty="0"/>
              <a:t>Under the new production function, you get B.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F85259-AC01-1D8E-04A6-217CA7252D5C}"/>
              </a:ext>
            </a:extLst>
          </p:cNvPr>
          <p:cNvSpPr/>
          <p:nvPr/>
        </p:nvSpPr>
        <p:spPr>
          <a:xfrm>
            <a:off x="665017" y="1825625"/>
            <a:ext cx="3667991" cy="3948257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489A2-1169-8AFA-A01B-D82CEDF3C02E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489A2-1169-8AFA-A01B-D82CEDF3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5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C5C3B-FA41-3FB7-B732-DB2E0BC4695A}"/>
                  </a:ext>
                </a:extLst>
              </p:cNvPr>
              <p:cNvSpPr txBox="1"/>
              <p:nvPr/>
            </p:nvSpPr>
            <p:spPr>
              <a:xfrm>
                <a:off x="3643668" y="1343620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C5C3B-FA41-3FB7-B732-DB2E0BC4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8" y="1343620"/>
                <a:ext cx="850041" cy="414537"/>
              </a:xfrm>
              <a:prstGeom prst="rect">
                <a:avLst/>
              </a:prstGeom>
              <a:blipFill>
                <a:blip r:embed="rId6"/>
                <a:stretch>
                  <a:fillRect l="-10072" t="-1471" r="-1654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6FEF8C-03AE-E114-B803-DF5917C4AE53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2288252" y="2736901"/>
            <a:ext cx="1558" cy="30196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2568D1-6639-5D84-7313-C3212B4F94AF}"/>
              </a:ext>
            </a:extLst>
          </p:cNvPr>
          <p:cNvSpPr txBox="1"/>
          <p:nvPr/>
        </p:nvSpPr>
        <p:spPr>
          <a:xfrm>
            <a:off x="2155771" y="576011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749148-E0F3-D2B5-7047-3284364FFAC6}"/>
              </a:ext>
            </a:extLst>
          </p:cNvPr>
          <p:cNvSpPr/>
          <p:nvPr/>
        </p:nvSpPr>
        <p:spPr>
          <a:xfrm>
            <a:off x="2265392" y="2691181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2A8BE5-5A19-57F5-1055-8FDEC85FF0F6}"/>
              </a:ext>
            </a:extLst>
          </p:cNvPr>
          <p:cNvSpPr/>
          <p:nvPr/>
        </p:nvSpPr>
        <p:spPr>
          <a:xfrm>
            <a:off x="2270184" y="322019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BF57D6-B817-2B95-D26C-C64D6B0CF467}"/>
              </a:ext>
            </a:extLst>
          </p:cNvPr>
          <p:cNvCxnSpPr>
            <a:stCxn id="19" idx="2"/>
          </p:cNvCxnSpPr>
          <p:nvPr/>
        </p:nvCxnSpPr>
        <p:spPr>
          <a:xfrm flipH="1">
            <a:off x="665017" y="2714041"/>
            <a:ext cx="16003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3DF5ED-C28B-7FAB-02E2-9B1F9743441E}"/>
              </a:ext>
            </a:extLst>
          </p:cNvPr>
          <p:cNvCxnSpPr/>
          <p:nvPr/>
        </p:nvCxnSpPr>
        <p:spPr>
          <a:xfrm flipH="1">
            <a:off x="639040" y="3232949"/>
            <a:ext cx="16003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4836871-49AE-4FC4-1920-25320B77E894}"/>
              </a:ext>
            </a:extLst>
          </p:cNvPr>
          <p:cNvSpPr txBox="1"/>
          <p:nvPr/>
        </p:nvSpPr>
        <p:spPr>
          <a:xfrm>
            <a:off x="352366" y="307906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A8F159-AE5D-6A7A-E3CD-226561ABCAEA}"/>
              </a:ext>
            </a:extLst>
          </p:cNvPr>
          <p:cNvSpPr txBox="1"/>
          <p:nvPr/>
        </p:nvSpPr>
        <p:spPr>
          <a:xfrm>
            <a:off x="352366" y="254390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231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8" grpId="0"/>
      <p:bldP spid="19" grpId="0" animBg="1"/>
      <p:bldP spid="21" grpId="0" animBg="1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1CF-ABD0-7403-81D6-84D174B6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Real GDP: 2019Q1 ~ 2023Q1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EE1CA-4F65-B2CD-24E9-E36A6462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FCA6-B00F-3590-86EF-40D4E254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5E4C-EA21-D337-26F2-27C4E517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15EE1A-2391-A5E2-5394-FB1810E2D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45937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and Medium Run</a:t>
            </a:r>
            <a:br>
              <a:rPr lang="en-US" dirty="0"/>
            </a:br>
            <a:r>
              <a:rPr lang="en-US" dirty="0"/>
              <a:t>vs. the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However, the impact of short-term fluctuations are drowned out in the long run.</a:t>
            </a:r>
          </a:p>
          <a:p>
            <a:pPr lvl="3"/>
            <a:endParaRPr lang="en-US" dirty="0"/>
          </a:p>
          <a:p>
            <a:r>
              <a:rPr lang="en-US" dirty="0"/>
              <a:t>In the long-run, it is no longer “fluctuations” that matters, but the trend of “growth.”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Growth is defined as the steady increase in aggregate output over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1CF-ABD0-7403-81D6-84D174B6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Real GDP: 1960Q1 ~ 2023Q1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EE1CA-4F65-B2CD-24E9-E36A6462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FCA6-B00F-3590-86EF-40D4E254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5E4C-EA21-D337-26F2-27C4E517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 dirty="0"/>
          </a:p>
        </p:txBody>
      </p:sp>
      <p:pic>
        <p:nvPicPr>
          <p:cNvPr id="14" name="Content Placeholder 13" descr="A graph showing the growth of the market&#10;&#10;Description automatically generated">
            <a:extLst>
              <a:ext uri="{FF2B5EF4-FFF2-40B4-BE49-F238E27FC236}">
                <a16:creationId xmlns:a16="http://schemas.microsoft.com/office/drawing/2014/main" id="{7255D04B-ADC0-3C83-F48A-D002F1F10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48518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Measure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care about growth of an economy, since we care about improvements of the standards of living in the country.</a:t>
            </a:r>
          </a:p>
          <a:p>
            <a:pPr lvl="3"/>
            <a:endParaRPr lang="en-US" dirty="0"/>
          </a:p>
          <a:p>
            <a:r>
              <a:rPr lang="en-US" dirty="0"/>
              <a:t>Comparing values over time, we can measure the change of the standards of living within a country.</a:t>
            </a:r>
          </a:p>
          <a:p>
            <a:pPr lvl="3"/>
            <a:endParaRPr lang="en-US" dirty="0"/>
          </a:p>
          <a:p>
            <a:r>
              <a:rPr lang="en-US" dirty="0"/>
              <a:t>Comparing the values between different countries, we can measure the differences in the standards of living between different countries.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Measure Per Capita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6966"/>
          </a:xfrm>
        </p:spPr>
        <p:txBody>
          <a:bodyPr>
            <a:normAutofit/>
          </a:bodyPr>
          <a:lstStyle/>
          <a:p>
            <a:r>
              <a:rPr lang="en-US" dirty="0"/>
              <a:t>As of 2022, the nominal GDP of…</a:t>
            </a:r>
          </a:p>
          <a:p>
            <a:pPr lvl="1"/>
            <a:r>
              <a:rPr lang="en-US" dirty="0"/>
              <a:t>…India was $3.4 Trillion.</a:t>
            </a:r>
          </a:p>
          <a:p>
            <a:pPr lvl="1"/>
            <a:r>
              <a:rPr lang="en-US" dirty="0"/>
              <a:t>…the United Kingdom was $3.1 Trillion.</a:t>
            </a:r>
          </a:p>
          <a:p>
            <a:pPr lvl="3"/>
            <a:endParaRPr lang="en-US" dirty="0"/>
          </a:p>
          <a:p>
            <a:r>
              <a:rPr lang="en-US" dirty="0"/>
              <a:t>Would it be fair to assume that the standards of living in India is similar to the standards of living in the UK?</a:t>
            </a:r>
          </a:p>
          <a:p>
            <a:pPr lvl="3"/>
            <a:endParaRPr lang="en-US" dirty="0"/>
          </a:p>
          <a:p>
            <a:r>
              <a:rPr lang="en-US" dirty="0"/>
              <a:t>The population in…</a:t>
            </a:r>
          </a:p>
          <a:p>
            <a:pPr lvl="1"/>
            <a:r>
              <a:rPr lang="en-US" dirty="0"/>
              <a:t>…India was 1.4 billion, for a per capita output of $2,428</a:t>
            </a:r>
          </a:p>
          <a:p>
            <a:pPr lvl="1"/>
            <a:r>
              <a:rPr lang="en-US" dirty="0"/>
              <a:t>…the UK was 67.3 million, for a per capita output of $50,520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GDP per Capita?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Simply comparing per capita GDP can be problematic.</a:t>
            </a:r>
          </a:p>
          <a:p>
            <a:pPr lvl="3"/>
            <a:endParaRPr lang="en-US" dirty="0"/>
          </a:p>
          <a:p>
            <a:r>
              <a:rPr lang="en-US" dirty="0"/>
              <a:t>First, we convert each country’s currency to US dollars to compare different country’s production.</a:t>
            </a:r>
          </a:p>
          <a:p>
            <a:pPr lvl="3"/>
            <a:endParaRPr lang="en-US" dirty="0"/>
          </a:p>
          <a:p>
            <a:r>
              <a:rPr lang="en-US" dirty="0"/>
              <a:t>However, exchange rates are often volatile, and can change drastically over time.</a:t>
            </a:r>
          </a:p>
          <a:p>
            <a:pPr lvl="3"/>
            <a:endParaRPr lang="en-US" dirty="0"/>
          </a:p>
          <a:p>
            <a:r>
              <a:rPr lang="en-US" dirty="0"/>
              <a:t>For instance, over 2020 to 2023…</a:t>
            </a:r>
          </a:p>
          <a:p>
            <a:pPr lvl="1"/>
            <a:r>
              <a:rPr lang="en-US" dirty="0"/>
              <a:t>1 GBP traded for anywhere between 1 ~ 1.4 USD.</a:t>
            </a:r>
          </a:p>
          <a:p>
            <a:pPr lvl="1"/>
            <a:r>
              <a:rPr lang="en-US" dirty="0"/>
              <a:t>1 USD traded for anywhere between 70 ~ 82 INR.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INR to USD Exchange Rates</a:t>
            </a:r>
          </a:p>
        </p:txBody>
      </p:sp>
      <p:pic>
        <p:nvPicPr>
          <p:cNvPr id="8" name="Content Placeholder 7" descr="A graph of a dollar exchange rate&#10;&#10;Description automatically generated">
            <a:extLst>
              <a:ext uri="{FF2B5EF4-FFF2-40B4-BE49-F238E27FC236}">
                <a16:creationId xmlns:a16="http://schemas.microsoft.com/office/drawing/2014/main" id="{D2723E7E-FC7A-6BFB-6FAA-431A0E9A3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13623</TotalTime>
  <Words>1792</Words>
  <Application>Microsoft Office PowerPoint</Application>
  <PresentationFormat>On-screen Show (4:3)</PresentationFormat>
  <Paragraphs>272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Franklin Gothic Book</vt:lpstr>
      <vt:lpstr>Office Theme</vt:lpstr>
      <vt:lpstr>The Long Run: Introduction to Growth</vt:lpstr>
      <vt:lpstr>The Short and Medium Run vs. the Long Run</vt:lpstr>
      <vt:lpstr>US Real GDP: 2019Q1 ~ 2023Q1</vt:lpstr>
      <vt:lpstr>The Short and Medium Run vs. the Long Run</vt:lpstr>
      <vt:lpstr>US Real GDP: 1960Q1 ~ 2023Q1</vt:lpstr>
      <vt:lpstr>Why We Measure Growth</vt:lpstr>
      <vt:lpstr>Why We Measure Per Capita Output</vt:lpstr>
      <vt:lpstr>Comparing GDP per Capita?</vt:lpstr>
      <vt:lpstr>INR to USD Exchange Rates</vt:lpstr>
      <vt:lpstr>USD to GBP Exchange Rates</vt:lpstr>
      <vt:lpstr>Extreme Cases of Fluctuations</vt:lpstr>
      <vt:lpstr>Comparing GDP per Capita?</vt:lpstr>
      <vt:lpstr>Comparing Purchasing Power: Purchasing Power Parity</vt:lpstr>
      <vt:lpstr>Comparing Purchasing Power: Purchasing Power Parity</vt:lpstr>
      <vt:lpstr>Comparing Purchasing Power: Purchasing Power Parity</vt:lpstr>
      <vt:lpstr>Comparing Purchasing Power: Purchasing Power Parity</vt:lpstr>
      <vt:lpstr>Comparing Purchasing Power: The Big Mac Index</vt:lpstr>
      <vt:lpstr>Facts about Growth</vt:lpstr>
      <vt:lpstr>PowerPoint Presentation</vt:lpstr>
      <vt:lpstr>Facts about Growth</vt:lpstr>
      <vt:lpstr>PowerPoint Presentation</vt:lpstr>
      <vt:lpstr>Groundwork for Growth Models</vt:lpstr>
      <vt:lpstr>Groundwork for Growth Models</vt:lpstr>
      <vt:lpstr>Constant Returns to Scale</vt:lpstr>
      <vt:lpstr>Decreasing Returns to Factors</vt:lpstr>
      <vt:lpstr>Groundwork for Growth Models</vt:lpstr>
      <vt:lpstr>Groundwork for Growth Models</vt:lpstr>
      <vt:lpstr>Groundwork for Growth Models</vt:lpstr>
      <vt:lpstr>Groundwork for Growth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Brian Park</cp:lastModifiedBy>
  <cp:revision>209</cp:revision>
  <dcterms:created xsi:type="dcterms:W3CDTF">2023-08-17T23:00:51Z</dcterms:created>
  <dcterms:modified xsi:type="dcterms:W3CDTF">2025-02-16T23:42:00Z</dcterms:modified>
</cp:coreProperties>
</file>